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Override1.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10330" r:id="rId5"/>
    <p:sldId id="10368" r:id="rId6"/>
    <p:sldId id="10369" r:id="rId7"/>
    <p:sldId id="10372" r:id="rId8"/>
    <p:sldId id="10371" r:id="rId9"/>
    <p:sldId id="10374" r:id="rId10"/>
    <p:sldId id="10373" r:id="rId11"/>
    <p:sldId id="103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FA3E3D-C263-306E-7FED-6B405C30B05A}" name="Aideen Murphy" initials="AM" userId="Aideen Murphy" providerId="None"/>
  <p188:author id="{BC8E4371-759A-C07D-85F8-84A65B6775DF}" name="Scott Pitkethly" initials="SP" userId="Scott Pitkethly" providerId="None"/>
  <p188:author id="{EFB7AD75-81C5-A8FC-016B-88EFC692935B}" name="David Neil" initials="DN" userId="S::david.neil@amplifiuk.com::c3c08069-c61a-4699-b491-31152c9c61f0" providerId="AD"/>
  <p188:author id="{18583F89-1168-5632-892D-AD575C1C7B70}" name="Dan Fisher" initials="DF" userId="S::daniel.fisher@amplifiuk.com::c2301fe9-835d-4d38-be46-e6cefa3e0ec1" providerId="AD"/>
  <p188:author id="{3552DE93-769B-436C-69AA-20973FADD46B}" name="Stuart Squires" initials="SS" userId="S::stuart.squires@amplifiuk.com::6eba9ad6-d614-49cf-9e84-218dcc472448" providerId="AD"/>
  <p188:author id="{B0684598-E3A6-502A-CF94-A03347BA24D9}" name="Faye Osborn" initials="FO" userId="S::faye.osborn@amplifiuk.com::08d1a0fb-40fc-464e-aec5-289316a5a0f8" providerId="AD"/>
  <p188:author id="{C396A9CF-1F72-A76D-29A2-5DD13CCA1EEA}" name="Aideen Murphy" initials="AM" userId="S::aideen.murphy@amplifiuk.com::57fd4a5a-8e37-4cf6-af70-b3fdd7ed8c4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E850"/>
    <a:srgbClr val="0ECC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88" autoAdjust="0"/>
    <p:restoredTop sz="94660"/>
  </p:normalViewPr>
  <p:slideViewPr>
    <p:cSldViewPr snapToGrid="0">
      <p:cViewPr varScale="1">
        <p:scale>
          <a:sx n="127" d="100"/>
          <a:sy n="127" d="100"/>
        </p:scale>
        <p:origin x="216"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Bloc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497FAF-4FCD-944B-92F0-E743B3953EE3}"/>
              </a:ext>
            </a:extLst>
          </p:cNvPr>
          <p:cNvSpPr>
            <a:spLocks noGrp="1"/>
          </p:cNvSpPr>
          <p:nvPr>
            <p:ph sz="half" idx="1" hasCustomPrompt="1"/>
          </p:nvPr>
        </p:nvSpPr>
        <p:spPr>
          <a:xfrm>
            <a:off x="497305" y="1486549"/>
            <a:ext cx="10515600" cy="4257675"/>
          </a:xfrm>
        </p:spPr>
        <p:txBody>
          <a:bodyPr>
            <a:noAutofit/>
          </a:bodyPr>
          <a:lstStyle>
            <a:lvl1pPr marL="0" indent="0">
              <a:buFont typeface="Arial" panose="020B0604020202020204" pitchFamily="34" charset="0"/>
              <a:buNone/>
              <a:defRPr sz="1600" b="0" i="0">
                <a:latin typeface="Calibri" panose="020F0502020204030204" pitchFamily="34" charset="0"/>
                <a:ea typeface="Verdana" panose="020B0604030504040204" pitchFamily="34" charset="0"/>
                <a:cs typeface="Verdana" panose="020B0604030504040204" pitchFamily="34" charset="0"/>
              </a:defRPr>
            </a:lvl1pPr>
            <a:lvl2pPr marL="685800" indent="-228600">
              <a:buFontTx/>
              <a:buBlip>
                <a:blip r:embed="rId2"/>
              </a:buBlip>
              <a:defRPr sz="2400"/>
            </a:lvl2pPr>
            <a:lvl3pPr marL="1143000" indent="-228600">
              <a:buFontTx/>
              <a:buBlip>
                <a:blip r:embed="rId2"/>
              </a:buBlip>
              <a:defRPr sz="1800"/>
            </a:lvl3pPr>
            <a:lvl4pPr marL="1600200" indent="-228600">
              <a:buFontTx/>
              <a:buBlip>
                <a:blip r:embed="rId2"/>
              </a:buBlip>
              <a:defRPr sz="1600"/>
            </a:lvl4pPr>
            <a:lvl5pPr marL="2057400" indent="-228600">
              <a:buFontTx/>
              <a:buBlip>
                <a:blip r:embed="rId2"/>
              </a:buBlip>
              <a:defRPr/>
            </a:lvl5pPr>
          </a:lstStyle>
          <a:p>
            <a:pPr lvl="0"/>
            <a:r>
              <a:rPr lang="en-GB"/>
              <a:t>&lt;insert content&gt;</a:t>
            </a:r>
          </a:p>
        </p:txBody>
      </p:sp>
      <p:sp>
        <p:nvSpPr>
          <p:cNvPr id="4" name="Text Placeholder 5">
            <a:extLst>
              <a:ext uri="{FF2B5EF4-FFF2-40B4-BE49-F238E27FC236}">
                <a16:creationId xmlns:a16="http://schemas.microsoft.com/office/drawing/2014/main" id="{CB9FAF62-E5ED-874F-A191-CE152DF731EE}"/>
              </a:ext>
            </a:extLst>
          </p:cNvPr>
          <p:cNvSpPr>
            <a:spLocks noGrp="1"/>
          </p:cNvSpPr>
          <p:nvPr>
            <p:ph type="body" sz="quarter" idx="10" hasCustomPrompt="1"/>
          </p:nvPr>
        </p:nvSpPr>
        <p:spPr>
          <a:xfrm>
            <a:off x="497305" y="493616"/>
            <a:ext cx="9684197" cy="511302"/>
          </a:xfrm>
        </p:spPr>
        <p:txBody>
          <a:bodyPr lIns="90000" anchor="ctr">
            <a:noAutofit/>
          </a:bodyPr>
          <a:lstStyle>
            <a:lvl1pPr marL="0" indent="0">
              <a:buNone/>
              <a:defRPr sz="2800" b="1">
                <a:solidFill>
                  <a:schemeClr val="tx1">
                    <a:lumMod val="75000"/>
                    <a:lumOff val="25000"/>
                  </a:schemeClr>
                </a:solidFill>
                <a:latin typeface="Calibri" panose="020F0502020204030204" pitchFamily="34" charset="0"/>
                <a:ea typeface="Verdana" panose="020B0604030504040204" pitchFamily="34" charset="0"/>
                <a:cs typeface="Verdana" panose="020B0604030504040204" pitchFamily="34" charset="0"/>
              </a:defRPr>
            </a:lvl1pPr>
            <a:lvl2pPr marL="457200" indent="0" algn="l">
              <a:buNone/>
              <a:defRPr sz="3200"/>
            </a:lvl2pPr>
          </a:lstStyle>
          <a:p>
            <a:pPr lvl="0"/>
            <a:r>
              <a:rPr lang="en-GB"/>
              <a:t>Content Block</a:t>
            </a:r>
          </a:p>
        </p:txBody>
      </p:sp>
      <p:pic>
        <p:nvPicPr>
          <p:cNvPr id="7" name="Picture 6">
            <a:extLst>
              <a:ext uri="{FF2B5EF4-FFF2-40B4-BE49-F238E27FC236}">
                <a16:creationId xmlns:a16="http://schemas.microsoft.com/office/drawing/2014/main" id="{24765312-597F-BD41-A774-77C96D72B30B}"/>
              </a:ext>
            </a:extLst>
          </p:cNvPr>
          <p:cNvPicPr>
            <a:picLocks noChangeAspect="1"/>
          </p:cNvPicPr>
          <p:nvPr userDrawn="1"/>
        </p:nvPicPr>
        <p:blipFill>
          <a:blip r:embed="rId3"/>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23047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1C1F2A"/>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8E0138-81E1-B74B-A93C-E813F1270FAC}"/>
              </a:ext>
            </a:extLst>
          </p:cNvPr>
          <p:cNvPicPr>
            <a:picLocks noChangeAspect="1"/>
          </p:cNvPicPr>
          <p:nvPr userDrawn="1"/>
        </p:nvPicPr>
        <p:blipFill>
          <a:blip r:embed="rId2">
            <a:alphaModFix amt="20000"/>
          </a:blip>
          <a:stretch>
            <a:fillRect/>
          </a:stretch>
        </p:blipFill>
        <p:spPr>
          <a:xfrm>
            <a:off x="546" y="0"/>
            <a:ext cx="12190907" cy="6858000"/>
          </a:xfrm>
          <a:prstGeom prst="rect">
            <a:avLst/>
          </a:prstGeom>
        </p:spPr>
      </p:pic>
      <p:sp>
        <p:nvSpPr>
          <p:cNvPr id="6" name="Text Placeholder 3">
            <a:extLst>
              <a:ext uri="{FF2B5EF4-FFF2-40B4-BE49-F238E27FC236}">
                <a16:creationId xmlns:a16="http://schemas.microsoft.com/office/drawing/2014/main" id="{09E97550-B52A-B949-B382-6E7E6C673577}"/>
              </a:ext>
            </a:extLst>
          </p:cNvPr>
          <p:cNvSpPr>
            <a:spLocks noGrp="1"/>
          </p:cNvSpPr>
          <p:nvPr>
            <p:ph type="body" sz="quarter" idx="10" hasCustomPrompt="1"/>
          </p:nvPr>
        </p:nvSpPr>
        <p:spPr>
          <a:xfrm>
            <a:off x="500062" y="2614613"/>
            <a:ext cx="10515600" cy="828675"/>
          </a:xfrm>
          <a:prstGeom prst="rect">
            <a:avLst/>
          </a:prstGeom>
        </p:spPr>
        <p:txBody>
          <a:bodyPr anchor="ctr">
            <a:noAutofit/>
          </a:bodyPr>
          <a:lstStyle>
            <a:lvl1pPr marL="0" indent="0">
              <a:buNone/>
              <a:defRPr sz="4800" b="1" i="0">
                <a:solidFill>
                  <a:schemeClr val="bg1"/>
                </a:solidFill>
                <a:latin typeface="Calibri" panose="020F0502020204030204" pitchFamily="34" charset="0"/>
                <a:ea typeface="Verdana" panose="020B0604030504040204" pitchFamily="34" charset="0"/>
                <a:cs typeface="Calibri" panose="020F0502020204030204" pitchFamily="34" charset="0"/>
              </a:defRPr>
            </a:lvl1pPr>
          </a:lstStyle>
          <a:p>
            <a:pPr lvl="0"/>
            <a:r>
              <a:rPr lang="en-GB"/>
              <a:t>Main Heading</a:t>
            </a:r>
            <a:endParaRPr lang="en-US"/>
          </a:p>
        </p:txBody>
      </p:sp>
      <p:sp>
        <p:nvSpPr>
          <p:cNvPr id="7" name="Text Placeholder 3">
            <a:extLst>
              <a:ext uri="{FF2B5EF4-FFF2-40B4-BE49-F238E27FC236}">
                <a16:creationId xmlns:a16="http://schemas.microsoft.com/office/drawing/2014/main" id="{984C9854-EC56-1E42-9B62-8AA1168FB793}"/>
              </a:ext>
            </a:extLst>
          </p:cNvPr>
          <p:cNvSpPr>
            <a:spLocks noGrp="1"/>
          </p:cNvSpPr>
          <p:nvPr>
            <p:ph type="body" sz="quarter" idx="11" hasCustomPrompt="1"/>
          </p:nvPr>
        </p:nvSpPr>
        <p:spPr>
          <a:xfrm>
            <a:off x="500062" y="3465096"/>
            <a:ext cx="10515600" cy="504075"/>
          </a:xfrm>
          <a:prstGeom prst="rect">
            <a:avLst/>
          </a:prstGeom>
        </p:spPr>
        <p:txBody>
          <a:bodyPr anchor="ctr">
            <a:noAutofit/>
          </a:bodyPr>
          <a:lstStyle>
            <a:lvl1pPr marL="0" indent="0">
              <a:buNone/>
              <a:defRPr sz="2800" b="0" i="0">
                <a:solidFill>
                  <a:schemeClr val="bg1"/>
                </a:solidFill>
                <a:latin typeface="Calibri" panose="020F0502020204030204" pitchFamily="34" charset="0"/>
                <a:ea typeface="Verdana" panose="020B0604030504040204" pitchFamily="34" charset="0"/>
                <a:cs typeface="Calibri" panose="020F0502020204030204" pitchFamily="34" charset="0"/>
              </a:defRPr>
            </a:lvl1pPr>
          </a:lstStyle>
          <a:p>
            <a:pPr lvl="0"/>
            <a:r>
              <a:rPr lang="en-GB"/>
              <a:t>Subheading to add context</a:t>
            </a:r>
            <a:endParaRPr lang="en-US"/>
          </a:p>
        </p:txBody>
      </p:sp>
      <p:pic>
        <p:nvPicPr>
          <p:cNvPr id="9" name="Picture 8">
            <a:extLst>
              <a:ext uri="{FF2B5EF4-FFF2-40B4-BE49-F238E27FC236}">
                <a16:creationId xmlns:a16="http://schemas.microsoft.com/office/drawing/2014/main" id="{46ACB01E-9CBB-4B40-8241-3F12F9CB047E}"/>
              </a:ext>
            </a:extLst>
          </p:cNvPr>
          <p:cNvPicPr>
            <a:picLocks noChangeAspect="1"/>
          </p:cNvPicPr>
          <p:nvPr userDrawn="1"/>
        </p:nvPicPr>
        <p:blipFill>
          <a:blip r:embed="rId3"/>
          <a:stretch>
            <a:fillRect/>
          </a:stretch>
        </p:blipFill>
        <p:spPr>
          <a:xfrm>
            <a:off x="9212556" y="5875121"/>
            <a:ext cx="2663614" cy="786754"/>
          </a:xfrm>
          <a:prstGeom prst="rect">
            <a:avLst/>
          </a:prstGeom>
        </p:spPr>
      </p:pic>
    </p:spTree>
    <p:extLst>
      <p:ext uri="{BB962C8B-B14F-4D97-AF65-F5344CB8AC3E}">
        <p14:creationId xmlns:p14="http://schemas.microsoft.com/office/powerpoint/2010/main" val="2502425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BED1A-E68B-746D-68AC-7391800672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F0700DC-DFDF-ED6D-3D63-14EDE59D53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2096EC-FBB1-874B-D7CD-66DB4E0323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F7DB9-B5A6-44FE-8ADA-85A2BBA2EDC2}" type="datetimeFigureOut">
              <a:rPr lang="en-GB" smtClean="0"/>
              <a:t>31/01/2023</a:t>
            </a:fld>
            <a:endParaRPr lang="en-GB"/>
          </a:p>
        </p:txBody>
      </p:sp>
      <p:sp>
        <p:nvSpPr>
          <p:cNvPr id="5" name="Footer Placeholder 4">
            <a:extLst>
              <a:ext uri="{FF2B5EF4-FFF2-40B4-BE49-F238E27FC236}">
                <a16:creationId xmlns:a16="http://schemas.microsoft.com/office/drawing/2014/main" id="{FF7CF21A-C681-7026-E771-731D7D1D6B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5D6E215-DFB0-CC24-ACDE-B9EEDCA34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13DC6-8A7E-4C73-9005-16AC5A562AB0}" type="slidenum">
              <a:rPr lang="en-GB" smtClean="0"/>
              <a:t>‹#›</a:t>
            </a:fld>
            <a:endParaRPr lang="en-GB"/>
          </a:p>
        </p:txBody>
      </p:sp>
    </p:spTree>
    <p:extLst>
      <p:ext uri="{BB962C8B-B14F-4D97-AF65-F5344CB8AC3E}">
        <p14:creationId xmlns:p14="http://schemas.microsoft.com/office/powerpoint/2010/main" val="905731797"/>
      </p:ext>
    </p:extLst>
  </p:cSld>
  <p:clrMap bg1="lt1" tx1="dk1" bg2="lt2" tx2="dk2" accent1="accent1" accent2="accent2" accent3="accent3" accent4="accent4" accent5="accent5" accent6="accent6" hlink="hlink" folHlink="folHlink"/>
  <p:sldLayoutIdLst>
    <p:sldLayoutId id="2147483660"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0B875E-335D-C543-BD5F-550D404EA408}"/>
              </a:ext>
            </a:extLst>
          </p:cNvPr>
          <p:cNvSpPr>
            <a:spLocks noGrp="1"/>
          </p:cNvSpPr>
          <p:nvPr>
            <p:ph type="body" sz="quarter" idx="10"/>
          </p:nvPr>
        </p:nvSpPr>
        <p:spPr/>
        <p:txBody>
          <a:bodyPr/>
          <a:lstStyle/>
          <a:p>
            <a:r>
              <a:rPr lang="en-GB" sz="4400" b="1" dirty="0" err="1">
                <a:latin typeface="Calibri" panose="020F0502020204030204" pitchFamily="34" charset="0"/>
                <a:cs typeface="Calibri" panose="020F0502020204030204" pitchFamily="34" charset="0"/>
              </a:rPr>
              <a:t>Semarchy</a:t>
            </a:r>
            <a:r>
              <a:rPr lang="en-GB" sz="4400" b="1" dirty="0">
                <a:latin typeface="Calibri" panose="020F0502020204030204" pitchFamily="34" charset="0"/>
                <a:cs typeface="Calibri" panose="020F0502020204030204" pitchFamily="34" charset="0"/>
              </a:rPr>
              <a:t> </a:t>
            </a:r>
            <a:r>
              <a:rPr lang="en-GB" sz="4400" b="1" dirty="0" err="1">
                <a:latin typeface="Calibri" panose="020F0502020204030204" pitchFamily="34" charset="0"/>
                <a:cs typeface="Calibri" panose="020F0502020204030204" pitchFamily="34" charset="0"/>
              </a:rPr>
              <a:t>xDM</a:t>
            </a:r>
            <a:endParaRPr lang="en-GB" sz="4400" b="1"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00331685-6E3D-DE44-88D3-D2B1E52B4F5E}"/>
              </a:ext>
            </a:extLst>
          </p:cNvPr>
          <p:cNvSpPr>
            <a:spLocks noGrp="1"/>
          </p:cNvSpPr>
          <p:nvPr>
            <p:ph type="body" sz="quarter" idx="11"/>
          </p:nvPr>
        </p:nvSpPr>
        <p:spPr>
          <a:xfrm>
            <a:off x="500062" y="3465096"/>
            <a:ext cx="10839372" cy="1586589"/>
          </a:xfrm>
        </p:spPr>
        <p:txBody>
          <a:bodyPr/>
          <a:lstStyle/>
          <a:p>
            <a:r>
              <a:rPr lang="en-GB" sz="3200" b="1" dirty="0">
                <a:latin typeface="Calibri" panose="020F0502020204030204" pitchFamily="34" charset="0"/>
                <a:cs typeface="Calibri" panose="020F0502020204030204" pitchFamily="34" charset="0"/>
              </a:rPr>
              <a:t>Integration Design Key Decisions</a:t>
            </a:r>
            <a:endParaRPr lang="en-GB" sz="3200" dirty="0"/>
          </a:p>
          <a:p>
            <a:r>
              <a:rPr lang="en-GB" sz="2400" dirty="0"/>
              <a:t>30 Jan 2023</a:t>
            </a:r>
            <a:endParaRPr lang="en-GB" sz="2400" b="1" dirty="0">
              <a:latin typeface="Calibri" panose="020F0502020204030204" pitchFamily="34" charset="0"/>
              <a:cs typeface="Calibri" panose="020F0502020204030204" pitchFamily="34" charset="0"/>
            </a:endParaRPr>
          </a:p>
        </p:txBody>
      </p:sp>
      <p:pic>
        <p:nvPicPr>
          <p:cNvPr id="5" name="Picture 5" descr="Logo&#10;&#10;Description automatically generated">
            <a:extLst>
              <a:ext uri="{FF2B5EF4-FFF2-40B4-BE49-F238E27FC236}">
                <a16:creationId xmlns:a16="http://schemas.microsoft.com/office/drawing/2014/main" id="{4505B823-9F0A-0982-CF39-DCBD2DECD792}"/>
              </a:ext>
            </a:extLst>
          </p:cNvPr>
          <p:cNvPicPr>
            <a:picLocks noChangeAspect="1"/>
          </p:cNvPicPr>
          <p:nvPr/>
        </p:nvPicPr>
        <p:blipFill rotWithShape="1">
          <a:blip r:embed="rId2"/>
          <a:srcRect t="26087" b="32016"/>
          <a:stretch/>
        </p:blipFill>
        <p:spPr>
          <a:xfrm>
            <a:off x="5772150" y="5735199"/>
            <a:ext cx="3648075" cy="1079355"/>
          </a:xfrm>
          <a:prstGeom prst="rect">
            <a:avLst/>
          </a:prstGeom>
        </p:spPr>
      </p:pic>
      <p:pic>
        <p:nvPicPr>
          <p:cNvPr id="6" name="Picture 6">
            <a:extLst>
              <a:ext uri="{FF2B5EF4-FFF2-40B4-BE49-F238E27FC236}">
                <a16:creationId xmlns:a16="http://schemas.microsoft.com/office/drawing/2014/main" id="{F3CDF44C-9984-CE9D-E864-CF6A3D805A4B}"/>
              </a:ext>
            </a:extLst>
          </p:cNvPr>
          <p:cNvPicPr>
            <a:picLocks noChangeAspect="1"/>
          </p:cNvPicPr>
          <p:nvPr/>
        </p:nvPicPr>
        <p:blipFill>
          <a:blip r:embed="rId3"/>
          <a:stretch>
            <a:fillRect/>
          </a:stretch>
        </p:blipFill>
        <p:spPr>
          <a:xfrm>
            <a:off x="9105900" y="5726906"/>
            <a:ext cx="19050" cy="916784"/>
          </a:xfrm>
          <a:prstGeom prst="rect">
            <a:avLst/>
          </a:prstGeom>
        </p:spPr>
      </p:pic>
    </p:spTree>
    <p:extLst>
      <p:ext uri="{BB962C8B-B14F-4D97-AF65-F5344CB8AC3E}">
        <p14:creationId xmlns:p14="http://schemas.microsoft.com/office/powerpoint/2010/main" val="2978510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75392-D5A4-4384-A278-1251F15DA987}"/>
              </a:ext>
            </a:extLst>
          </p:cNvPr>
          <p:cNvSpPr txBox="1">
            <a:spLocks/>
          </p:cNvSpPr>
          <p:nvPr/>
        </p:nvSpPr>
        <p:spPr>
          <a:xfrm>
            <a:off x="664474" y="746654"/>
            <a:ext cx="10515600" cy="870552"/>
          </a:xfrm>
          <a:prstGeom prst="rect">
            <a:avLst/>
          </a:prstGeom>
        </p:spPr>
        <p:txBody>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GB" dirty="0"/>
              <a:t>Key Design Decisions</a:t>
            </a:r>
          </a:p>
        </p:txBody>
      </p:sp>
      <p:sp>
        <p:nvSpPr>
          <p:cNvPr id="12" name="TextBox 11">
            <a:extLst>
              <a:ext uri="{FF2B5EF4-FFF2-40B4-BE49-F238E27FC236}">
                <a16:creationId xmlns:a16="http://schemas.microsoft.com/office/drawing/2014/main" id="{B7806A7F-F51A-22BF-36E5-D3B1F3611003}"/>
              </a:ext>
            </a:extLst>
          </p:cNvPr>
          <p:cNvSpPr txBox="1"/>
          <p:nvPr/>
        </p:nvSpPr>
        <p:spPr>
          <a:xfrm>
            <a:off x="843378" y="1797784"/>
            <a:ext cx="11188757" cy="1631216"/>
          </a:xfrm>
          <a:prstGeom prst="rect">
            <a:avLst/>
          </a:prstGeom>
          <a:noFill/>
        </p:spPr>
        <p:txBody>
          <a:bodyPr wrap="square">
            <a:spAutoFit/>
          </a:bodyPr>
          <a:lstStyle/>
          <a:p>
            <a:pPr marL="342900" indent="-342900">
              <a:buFont typeface="Arial" panose="020B0604020202020204" pitchFamily="34" charset="0"/>
              <a:buChar char="•"/>
            </a:pPr>
            <a:r>
              <a:rPr lang="en-GB" sz="2000" dirty="0">
                <a:cs typeface="Arial" panose="020B0604020202020204" pitchFamily="34" charset="0"/>
              </a:rPr>
              <a:t>Minimise payload endpoints from </a:t>
            </a:r>
            <a:r>
              <a:rPr lang="en-GB" sz="2000" dirty="0" err="1">
                <a:cs typeface="Arial" panose="020B0604020202020204" pitchFamily="34" charset="0"/>
              </a:rPr>
              <a:t>Semarchy</a:t>
            </a:r>
            <a:r>
              <a:rPr lang="en-GB" sz="2000" dirty="0">
                <a:cs typeface="Arial" panose="020B0604020202020204" pitchFamily="34" charset="0"/>
              </a:rPr>
              <a:t>.</a:t>
            </a:r>
          </a:p>
          <a:p>
            <a:pPr marL="342900" indent="-342900">
              <a:buFont typeface="Arial" panose="020B0604020202020204" pitchFamily="34" charset="0"/>
              <a:buChar char="•"/>
            </a:pPr>
            <a:r>
              <a:rPr lang="en-GB" sz="2000" dirty="0">
                <a:cs typeface="Arial" panose="020B0604020202020204" pitchFamily="34" charset="0"/>
              </a:rPr>
              <a:t>Parameterise functionality of endpoints.</a:t>
            </a:r>
          </a:p>
          <a:p>
            <a:pPr marL="342900" indent="-342900">
              <a:buFont typeface="Arial" panose="020B0604020202020204" pitchFamily="34" charset="0"/>
              <a:buChar char="•"/>
            </a:pPr>
            <a:r>
              <a:rPr lang="en-GB" sz="2000" dirty="0">
                <a:cs typeface="Arial" panose="020B0604020202020204" pitchFamily="34" charset="0"/>
              </a:rPr>
              <a:t>All interfaces are batch driven from </a:t>
            </a:r>
            <a:r>
              <a:rPr lang="en-GB" sz="2000" dirty="0" err="1">
                <a:cs typeface="Arial" panose="020B0604020202020204" pitchFamily="34" charset="0"/>
              </a:rPr>
              <a:t>Semarchy</a:t>
            </a:r>
            <a:r>
              <a:rPr lang="en-GB" sz="2000" dirty="0">
                <a:cs typeface="Arial" panose="020B0604020202020204" pitchFamily="34" charset="0"/>
              </a:rPr>
              <a:t>.</a:t>
            </a:r>
          </a:p>
          <a:p>
            <a:pPr marL="342900" indent="-342900">
              <a:buFont typeface="Arial" panose="020B0604020202020204" pitchFamily="34" charset="0"/>
              <a:buChar char="•"/>
            </a:pPr>
            <a:r>
              <a:rPr lang="en-GB" sz="2000" dirty="0">
                <a:cs typeface="Arial" panose="020B0604020202020204" pitchFamily="34" charset="0"/>
              </a:rPr>
              <a:t>GIP to do the mapping and filtering to target systems.</a:t>
            </a:r>
          </a:p>
          <a:p>
            <a:pPr>
              <a:buNone/>
            </a:pPr>
            <a:endParaRPr lang="en-GB" sz="2000" dirty="0">
              <a:cs typeface="Arial" panose="020B0604020202020204" pitchFamily="34" charset="0"/>
            </a:endParaRPr>
          </a:p>
        </p:txBody>
      </p:sp>
    </p:spTree>
    <p:extLst>
      <p:ext uri="{BB962C8B-B14F-4D97-AF65-F5344CB8AC3E}">
        <p14:creationId xmlns:p14="http://schemas.microsoft.com/office/powerpoint/2010/main" val="369814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75392-D5A4-4384-A278-1251F15DA987}"/>
              </a:ext>
            </a:extLst>
          </p:cNvPr>
          <p:cNvSpPr txBox="1">
            <a:spLocks/>
          </p:cNvSpPr>
          <p:nvPr/>
        </p:nvSpPr>
        <p:spPr>
          <a:xfrm>
            <a:off x="614778" y="379721"/>
            <a:ext cx="10515600" cy="870552"/>
          </a:xfrm>
          <a:prstGeom prst="rect">
            <a:avLst/>
          </a:prstGeom>
        </p:spPr>
        <p:txBody>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GB"/>
              <a:t>Integration Architecture</a:t>
            </a:r>
            <a:endParaRPr lang="en-GB" dirty="0"/>
          </a:p>
        </p:txBody>
      </p:sp>
      <p:pic>
        <p:nvPicPr>
          <p:cNvPr id="7" name="Picture 6" descr="Diagram&#10;&#10;Description automatically generated">
            <a:extLst>
              <a:ext uri="{FF2B5EF4-FFF2-40B4-BE49-F238E27FC236}">
                <a16:creationId xmlns:a16="http://schemas.microsoft.com/office/drawing/2014/main" id="{5A269D8E-63A2-3B9A-7E85-2B06AB8CB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066" y="944056"/>
            <a:ext cx="10418312" cy="5732450"/>
          </a:xfrm>
          <a:prstGeom prst="rect">
            <a:avLst/>
          </a:prstGeom>
        </p:spPr>
      </p:pic>
    </p:spTree>
    <p:extLst>
      <p:ext uri="{BB962C8B-B14F-4D97-AF65-F5344CB8AC3E}">
        <p14:creationId xmlns:p14="http://schemas.microsoft.com/office/powerpoint/2010/main" val="215971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75392-D5A4-4384-A278-1251F15DA987}"/>
              </a:ext>
            </a:extLst>
          </p:cNvPr>
          <p:cNvSpPr txBox="1">
            <a:spLocks/>
          </p:cNvSpPr>
          <p:nvPr/>
        </p:nvSpPr>
        <p:spPr>
          <a:xfrm>
            <a:off x="501622" y="410991"/>
            <a:ext cx="10515600" cy="870552"/>
          </a:xfrm>
          <a:prstGeom prst="rect">
            <a:avLst/>
          </a:prstGeom>
        </p:spPr>
        <p:txBody>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GB" sz="2800" dirty="0">
                <a:cs typeface="Arial" panose="020B0604020202020204" pitchFamily="34" charset="0"/>
              </a:rPr>
              <a:t>Minimise payload endpoints from </a:t>
            </a:r>
            <a:r>
              <a:rPr lang="en-GB" sz="2800" dirty="0" err="1">
                <a:cs typeface="Arial" panose="020B0604020202020204" pitchFamily="34" charset="0"/>
              </a:rPr>
              <a:t>Semarchy</a:t>
            </a:r>
            <a:r>
              <a:rPr lang="en-GB" sz="2800" dirty="0">
                <a:cs typeface="Arial" panose="020B0604020202020204" pitchFamily="34" charset="0"/>
              </a:rPr>
              <a:t>.</a:t>
            </a:r>
          </a:p>
        </p:txBody>
      </p:sp>
      <p:graphicFrame>
        <p:nvGraphicFramePr>
          <p:cNvPr id="2" name="Table 2">
            <a:extLst>
              <a:ext uri="{FF2B5EF4-FFF2-40B4-BE49-F238E27FC236}">
                <a16:creationId xmlns:a16="http://schemas.microsoft.com/office/drawing/2014/main" id="{95838A49-C82B-7FE4-1A40-1044A75EEDB8}"/>
              </a:ext>
            </a:extLst>
          </p:cNvPr>
          <p:cNvGraphicFramePr>
            <a:graphicFrameLocks noGrp="1"/>
          </p:cNvGraphicFramePr>
          <p:nvPr>
            <p:extLst>
              <p:ext uri="{D42A27DB-BD31-4B8C-83A1-F6EECF244321}">
                <p14:modId xmlns:p14="http://schemas.microsoft.com/office/powerpoint/2010/main" val="1351774323"/>
              </p:ext>
            </p:extLst>
          </p:nvPr>
        </p:nvGraphicFramePr>
        <p:xfrm>
          <a:off x="501622" y="1120769"/>
          <a:ext cx="10893210" cy="5212381"/>
        </p:xfrm>
        <a:graphic>
          <a:graphicData uri="http://schemas.openxmlformats.org/drawingml/2006/table">
            <a:tbl>
              <a:tblPr firstRow="1" bandRow="1">
                <a:tableStyleId>{5C22544A-7EE6-4342-B048-85BDC9FD1C3A}</a:tableStyleId>
              </a:tblPr>
              <a:tblGrid>
                <a:gridCol w="5433813">
                  <a:extLst>
                    <a:ext uri="{9D8B030D-6E8A-4147-A177-3AD203B41FA5}">
                      <a16:colId xmlns:a16="http://schemas.microsoft.com/office/drawing/2014/main" val="4122297638"/>
                    </a:ext>
                  </a:extLst>
                </a:gridCol>
                <a:gridCol w="5459397">
                  <a:extLst>
                    <a:ext uri="{9D8B030D-6E8A-4147-A177-3AD203B41FA5}">
                      <a16:colId xmlns:a16="http://schemas.microsoft.com/office/drawing/2014/main" val="172425384"/>
                    </a:ext>
                  </a:extLst>
                </a:gridCol>
              </a:tblGrid>
              <a:tr h="514347">
                <a:tc gridSpan="2">
                  <a:txBody>
                    <a:bodyPr/>
                    <a:lstStyle/>
                    <a:p>
                      <a:r>
                        <a:rPr lang="en-US" dirty="0"/>
                        <a:t>Description:</a:t>
                      </a:r>
                    </a:p>
                  </a:txBody>
                  <a:tcPr/>
                </a:tc>
                <a:tc hMerge="1">
                  <a:txBody>
                    <a:bodyPr/>
                    <a:lstStyle/>
                    <a:p>
                      <a:r>
                        <a:rPr lang="en-US" dirty="0"/>
                        <a:t>Pros and Cons</a:t>
                      </a:r>
                    </a:p>
                  </a:txBody>
                  <a:tcPr/>
                </a:tc>
                <a:extLst>
                  <a:ext uri="{0D108BD9-81ED-4DB2-BD59-A6C34878D82A}">
                    <a16:rowId xmlns:a16="http://schemas.microsoft.com/office/drawing/2014/main" val="2002588437"/>
                  </a:ext>
                </a:extLst>
              </a:tr>
              <a:tr h="1172745">
                <a:tc gridSpan="2">
                  <a:txBody>
                    <a:bodyPr/>
                    <a:lstStyle/>
                    <a:p>
                      <a:r>
                        <a:rPr lang="en-US" dirty="0"/>
                        <a:t>The API endpoints which are to be built into Semarchy.  The main options here are:</a:t>
                      </a:r>
                    </a:p>
                    <a:p>
                      <a:pPr marL="342900" indent="-342900">
                        <a:buFont typeface="+mj-lt"/>
                        <a:buAutoNum type="arabicPeriod"/>
                      </a:pPr>
                      <a:r>
                        <a:rPr lang="en-US" dirty="0"/>
                        <a:t>One endpoint per entity per system  </a:t>
                      </a:r>
                    </a:p>
                    <a:p>
                      <a:pPr marL="342900" indent="-342900">
                        <a:buFont typeface="+mj-lt"/>
                        <a:buAutoNum type="arabicPeriod"/>
                      </a:pPr>
                      <a:r>
                        <a:rPr lang="en-US" dirty="0"/>
                        <a:t>One endpoint per logical entity</a:t>
                      </a:r>
                    </a:p>
                    <a:p>
                      <a:pPr marL="342900" indent="-342900">
                        <a:buFont typeface="+mj-lt"/>
                        <a:buAutoNum type="arabicPeriod"/>
                      </a:pPr>
                      <a:r>
                        <a:rPr lang="en-US" dirty="0"/>
                        <a:t>One endpoint per physical entity</a:t>
                      </a:r>
                    </a:p>
                  </a:txBody>
                  <a:tcPr/>
                </a:tc>
                <a:tc hMerge="1">
                  <a:txBody>
                    <a:bodyPr/>
                    <a:lstStyle/>
                    <a:p>
                      <a:endParaRPr lang="en-US"/>
                    </a:p>
                  </a:txBody>
                  <a:tcPr/>
                </a:tc>
                <a:extLst>
                  <a:ext uri="{0D108BD9-81ED-4DB2-BD59-A6C34878D82A}">
                    <a16:rowId xmlns:a16="http://schemas.microsoft.com/office/drawing/2014/main" val="1430480238"/>
                  </a:ext>
                </a:extLst>
              </a:tr>
              <a:tr h="360844">
                <a:tc>
                  <a:txBody>
                    <a:bodyPr/>
                    <a:lstStyle/>
                    <a:p>
                      <a:r>
                        <a:rPr lang="en-US" dirty="0">
                          <a:solidFill>
                            <a:schemeClr val="bg1"/>
                          </a:solidFill>
                        </a:rPr>
                        <a:t>Pros</a:t>
                      </a:r>
                    </a:p>
                  </a:txBody>
                  <a:tcPr>
                    <a:solidFill>
                      <a:schemeClr val="accent1"/>
                    </a:solidFill>
                  </a:tcPr>
                </a:tc>
                <a:tc>
                  <a:txBody>
                    <a:bodyPr/>
                    <a:lstStyle/>
                    <a:p>
                      <a:r>
                        <a:rPr lang="en-US" dirty="0">
                          <a:solidFill>
                            <a:schemeClr val="bg1"/>
                          </a:solidFill>
                        </a:rPr>
                        <a:t>Cons</a:t>
                      </a:r>
                    </a:p>
                  </a:txBody>
                  <a:tcPr>
                    <a:solidFill>
                      <a:schemeClr val="accent1"/>
                    </a:solidFill>
                  </a:tcPr>
                </a:tc>
                <a:extLst>
                  <a:ext uri="{0D108BD9-81ED-4DB2-BD59-A6C34878D82A}">
                    <a16:rowId xmlns:a16="http://schemas.microsoft.com/office/drawing/2014/main" val="2190322206"/>
                  </a:ext>
                </a:extLst>
              </a:tr>
              <a:tr h="1412902">
                <a:tc>
                  <a:txBody>
                    <a:bodyPr/>
                    <a:lstStyle/>
                    <a:p>
                      <a:pPr marL="285750" indent="-285750">
                        <a:buFont typeface="Arial" panose="020B0604020202020204" pitchFamily="34" charset="0"/>
                        <a:buChar char="•"/>
                      </a:pPr>
                      <a:r>
                        <a:rPr lang="en-US" dirty="0"/>
                        <a:t>Reduced rework for future model changes</a:t>
                      </a:r>
                    </a:p>
                    <a:p>
                      <a:pPr marL="285750" indent="-285750">
                        <a:buFont typeface="Arial" panose="020B0604020202020204" pitchFamily="34" charset="0"/>
                        <a:buChar char="•"/>
                      </a:pPr>
                      <a:r>
                        <a:rPr lang="en-US" dirty="0"/>
                        <a:t>Reduced maintenance with less endpoints</a:t>
                      </a:r>
                    </a:p>
                    <a:p>
                      <a:pPr marL="285750" indent="-285750">
                        <a:buFont typeface="Arial" panose="020B0604020202020204" pitchFamily="34" charset="0"/>
                        <a:buChar char="•"/>
                      </a:pPr>
                      <a:r>
                        <a:rPr lang="en-US" dirty="0"/>
                        <a:t>Single “source of truth” for data access</a:t>
                      </a:r>
                    </a:p>
                  </a:txBody>
                  <a:tcPr/>
                </a:tc>
                <a:tc>
                  <a:txBody>
                    <a:bodyPr/>
                    <a:lstStyle/>
                    <a:p>
                      <a:pPr marL="285750" indent="-285750">
                        <a:buFont typeface="Arial" panose="020B0604020202020204" pitchFamily="34" charset="0"/>
                        <a:buChar char="•"/>
                      </a:pPr>
                      <a:r>
                        <a:rPr lang="en-US" dirty="0"/>
                        <a:t>System specific mappings necessary in GIP per integration</a:t>
                      </a:r>
                    </a:p>
                    <a:p>
                      <a:pPr marL="285750" indent="-285750">
                        <a:buFont typeface="Arial" panose="020B0604020202020204" pitchFamily="34" charset="0"/>
                        <a:buChar char="•"/>
                      </a:pPr>
                      <a:r>
                        <a:rPr lang="en-US" dirty="0"/>
                        <a:t>Slightly more complex delta filtering than physical records</a:t>
                      </a:r>
                    </a:p>
                  </a:txBody>
                  <a:tcPr/>
                </a:tc>
                <a:extLst>
                  <a:ext uri="{0D108BD9-81ED-4DB2-BD59-A6C34878D82A}">
                    <a16:rowId xmlns:a16="http://schemas.microsoft.com/office/drawing/2014/main" val="1892893548"/>
                  </a:ext>
                </a:extLst>
              </a:tr>
              <a:tr h="541932">
                <a:tc gridSpan="2">
                  <a:txBody>
                    <a:bodyPr/>
                    <a:lstStyle/>
                    <a:p>
                      <a:r>
                        <a:rPr lang="en-US" dirty="0">
                          <a:solidFill>
                            <a:schemeClr val="bg1"/>
                          </a:solidFill>
                        </a:rPr>
                        <a:t>Recommendation</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169495660"/>
                  </a:ext>
                </a:extLst>
              </a:tr>
              <a:tr h="1172745">
                <a:tc gridSpan="2">
                  <a:txBody>
                    <a:bodyPr/>
                    <a:lstStyle/>
                    <a:p>
                      <a:r>
                        <a:rPr lang="en-US" dirty="0"/>
                        <a:t>Option 2.  Create a set of “logical” endpoints which allow re-use where possible, but also give a focused starting point when changes take place</a:t>
                      </a:r>
                    </a:p>
                    <a:p>
                      <a:endParaRPr lang="en-US" dirty="0"/>
                    </a:p>
                    <a:p>
                      <a:r>
                        <a:rPr lang="en-US" dirty="0"/>
                        <a:t>Note: Option 3 is “for free” with the out of the box APIs so is not considered.</a:t>
                      </a:r>
                    </a:p>
                  </a:txBody>
                  <a:tcPr/>
                </a:tc>
                <a:tc hMerge="1">
                  <a:txBody>
                    <a:bodyPr/>
                    <a:lstStyle/>
                    <a:p>
                      <a:endParaRPr lang="en-US" dirty="0"/>
                    </a:p>
                  </a:txBody>
                  <a:tcPr/>
                </a:tc>
                <a:extLst>
                  <a:ext uri="{0D108BD9-81ED-4DB2-BD59-A6C34878D82A}">
                    <a16:rowId xmlns:a16="http://schemas.microsoft.com/office/drawing/2014/main" val="3815604435"/>
                  </a:ext>
                </a:extLst>
              </a:tr>
            </a:tbl>
          </a:graphicData>
        </a:graphic>
      </p:graphicFrame>
    </p:spTree>
    <p:extLst>
      <p:ext uri="{BB962C8B-B14F-4D97-AF65-F5344CB8AC3E}">
        <p14:creationId xmlns:p14="http://schemas.microsoft.com/office/powerpoint/2010/main" val="215264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75392-D5A4-4384-A278-1251F15DA987}"/>
              </a:ext>
            </a:extLst>
          </p:cNvPr>
          <p:cNvSpPr txBox="1">
            <a:spLocks/>
          </p:cNvSpPr>
          <p:nvPr/>
        </p:nvSpPr>
        <p:spPr>
          <a:xfrm>
            <a:off x="501621" y="516028"/>
            <a:ext cx="10515600" cy="870552"/>
          </a:xfrm>
          <a:prstGeom prst="rect">
            <a:avLst/>
          </a:prstGeom>
        </p:spPr>
        <p:txBody>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GB" sz="2800" dirty="0">
                <a:cs typeface="Arial" panose="020B0604020202020204" pitchFamily="34" charset="0"/>
              </a:rPr>
              <a:t>Parameterise functionality of endpoints.</a:t>
            </a:r>
          </a:p>
        </p:txBody>
      </p:sp>
      <p:graphicFrame>
        <p:nvGraphicFramePr>
          <p:cNvPr id="2" name="Table 2">
            <a:extLst>
              <a:ext uri="{FF2B5EF4-FFF2-40B4-BE49-F238E27FC236}">
                <a16:creationId xmlns:a16="http://schemas.microsoft.com/office/drawing/2014/main" id="{D4361F9C-FE38-1542-F52A-8CBB01F00208}"/>
              </a:ext>
            </a:extLst>
          </p:cNvPr>
          <p:cNvGraphicFramePr>
            <a:graphicFrameLocks noGrp="1"/>
          </p:cNvGraphicFramePr>
          <p:nvPr>
            <p:extLst>
              <p:ext uri="{D42A27DB-BD31-4B8C-83A1-F6EECF244321}">
                <p14:modId xmlns:p14="http://schemas.microsoft.com/office/powerpoint/2010/main" val="167506640"/>
              </p:ext>
            </p:extLst>
          </p:nvPr>
        </p:nvGraphicFramePr>
        <p:xfrm>
          <a:off x="501621" y="1386580"/>
          <a:ext cx="10933403" cy="4778084"/>
        </p:xfrm>
        <a:graphic>
          <a:graphicData uri="http://schemas.openxmlformats.org/drawingml/2006/table">
            <a:tbl>
              <a:tblPr firstRow="1" bandRow="1">
                <a:tableStyleId>{5C22544A-7EE6-4342-B048-85BDC9FD1C3A}</a:tableStyleId>
              </a:tblPr>
              <a:tblGrid>
                <a:gridCol w="5453863">
                  <a:extLst>
                    <a:ext uri="{9D8B030D-6E8A-4147-A177-3AD203B41FA5}">
                      <a16:colId xmlns:a16="http://schemas.microsoft.com/office/drawing/2014/main" val="4122297638"/>
                    </a:ext>
                  </a:extLst>
                </a:gridCol>
                <a:gridCol w="5479540">
                  <a:extLst>
                    <a:ext uri="{9D8B030D-6E8A-4147-A177-3AD203B41FA5}">
                      <a16:colId xmlns:a16="http://schemas.microsoft.com/office/drawing/2014/main" val="172425384"/>
                    </a:ext>
                  </a:extLst>
                </a:gridCol>
              </a:tblGrid>
              <a:tr h="508305">
                <a:tc gridSpan="2">
                  <a:txBody>
                    <a:bodyPr/>
                    <a:lstStyle/>
                    <a:p>
                      <a:r>
                        <a:rPr lang="en-US" dirty="0"/>
                        <a:t>Description:</a:t>
                      </a:r>
                    </a:p>
                  </a:txBody>
                  <a:tcPr/>
                </a:tc>
                <a:tc hMerge="1">
                  <a:txBody>
                    <a:bodyPr/>
                    <a:lstStyle/>
                    <a:p>
                      <a:r>
                        <a:rPr lang="en-US" dirty="0"/>
                        <a:t>Pros and Cons</a:t>
                      </a:r>
                    </a:p>
                  </a:txBody>
                  <a:tcPr/>
                </a:tc>
                <a:extLst>
                  <a:ext uri="{0D108BD9-81ED-4DB2-BD59-A6C34878D82A}">
                    <a16:rowId xmlns:a16="http://schemas.microsoft.com/office/drawing/2014/main" val="2002588437"/>
                  </a:ext>
                </a:extLst>
              </a:tr>
              <a:tr h="915982">
                <a:tc gridSpan="2">
                  <a:txBody>
                    <a:bodyPr/>
                    <a:lstStyle/>
                    <a:p>
                      <a:r>
                        <a:rPr lang="en-US" dirty="0"/>
                        <a:t>Reducing the number of API endpoints means that functionality, especially system specific requirements, may be compromised.  For this reason, additional parameters can be baked into the Semarchy APIs to add this functionality back in</a:t>
                      </a:r>
                    </a:p>
                  </a:txBody>
                  <a:tcPr/>
                </a:tc>
                <a:tc hMerge="1">
                  <a:txBody>
                    <a:bodyPr/>
                    <a:lstStyle/>
                    <a:p>
                      <a:endParaRPr lang="en-US"/>
                    </a:p>
                  </a:txBody>
                  <a:tcPr/>
                </a:tc>
                <a:extLst>
                  <a:ext uri="{0D108BD9-81ED-4DB2-BD59-A6C34878D82A}">
                    <a16:rowId xmlns:a16="http://schemas.microsoft.com/office/drawing/2014/main" val="1430480238"/>
                  </a:ext>
                </a:extLst>
              </a:tr>
              <a:tr h="366393">
                <a:tc>
                  <a:txBody>
                    <a:bodyPr/>
                    <a:lstStyle/>
                    <a:p>
                      <a:r>
                        <a:rPr lang="en-US" dirty="0">
                          <a:solidFill>
                            <a:schemeClr val="bg1"/>
                          </a:solidFill>
                        </a:rPr>
                        <a:t>Pros</a:t>
                      </a:r>
                    </a:p>
                  </a:txBody>
                  <a:tcPr>
                    <a:solidFill>
                      <a:schemeClr val="accent1"/>
                    </a:solidFill>
                  </a:tcPr>
                </a:tc>
                <a:tc>
                  <a:txBody>
                    <a:bodyPr/>
                    <a:lstStyle/>
                    <a:p>
                      <a:r>
                        <a:rPr lang="en-US" dirty="0">
                          <a:solidFill>
                            <a:schemeClr val="bg1"/>
                          </a:solidFill>
                        </a:rPr>
                        <a:t>Cons</a:t>
                      </a:r>
                    </a:p>
                  </a:txBody>
                  <a:tcPr>
                    <a:solidFill>
                      <a:schemeClr val="accent1"/>
                    </a:solidFill>
                  </a:tcPr>
                </a:tc>
                <a:extLst>
                  <a:ext uri="{0D108BD9-81ED-4DB2-BD59-A6C34878D82A}">
                    <a16:rowId xmlns:a16="http://schemas.microsoft.com/office/drawing/2014/main" val="2190322206"/>
                  </a:ext>
                </a:extLst>
              </a:tr>
              <a:tr h="1396303">
                <a:tc>
                  <a:txBody>
                    <a:bodyPr/>
                    <a:lstStyle/>
                    <a:p>
                      <a:pPr marL="285750" indent="-285750">
                        <a:buFont typeface="Arial" panose="020B0604020202020204" pitchFamily="34" charset="0"/>
                        <a:buChar char="•"/>
                      </a:pPr>
                      <a:r>
                        <a:rPr lang="en-US" dirty="0"/>
                        <a:t>Keeps a single endpoint payload whilst giving additional response functionality</a:t>
                      </a:r>
                    </a:p>
                    <a:p>
                      <a:pPr marL="285750" indent="-285750">
                        <a:buFont typeface="Arial" panose="020B0604020202020204" pitchFamily="34" charset="0"/>
                        <a:buChar char="•"/>
                      </a:pPr>
                      <a:r>
                        <a:rPr lang="en-US" dirty="0"/>
                        <a:t>Additional parameters/functionality can be added via </a:t>
                      </a:r>
                      <a:r>
                        <a:rPr lang="en-US" dirty="0" err="1"/>
                        <a:t>SemQL</a:t>
                      </a:r>
                      <a:endParaRPr lang="en-US" dirty="0"/>
                    </a:p>
                  </a:txBody>
                  <a:tcPr/>
                </a:tc>
                <a:tc>
                  <a:txBody>
                    <a:bodyPr/>
                    <a:lstStyle/>
                    <a:p>
                      <a:pPr marL="285750" indent="-285750">
                        <a:buFont typeface="Arial" panose="020B0604020202020204" pitchFamily="34" charset="0"/>
                        <a:buChar char="•"/>
                      </a:pPr>
                      <a:r>
                        <a:rPr lang="en-US" dirty="0"/>
                        <a:t>Parameters should be developed and released and less reliance on the $f </a:t>
                      </a:r>
                      <a:r>
                        <a:rPr lang="en-US" dirty="0" err="1"/>
                        <a:t>SemQL</a:t>
                      </a:r>
                      <a:r>
                        <a:rPr lang="en-US" dirty="0"/>
                        <a:t> parameter</a:t>
                      </a:r>
                    </a:p>
                  </a:txBody>
                  <a:tcPr/>
                </a:tc>
                <a:extLst>
                  <a:ext uri="{0D108BD9-81ED-4DB2-BD59-A6C34878D82A}">
                    <a16:rowId xmlns:a16="http://schemas.microsoft.com/office/drawing/2014/main" val="1892893548"/>
                  </a:ext>
                </a:extLst>
              </a:tr>
              <a:tr h="535566">
                <a:tc gridSpan="2">
                  <a:txBody>
                    <a:bodyPr/>
                    <a:lstStyle/>
                    <a:p>
                      <a:r>
                        <a:rPr lang="en-US" dirty="0">
                          <a:solidFill>
                            <a:schemeClr val="bg1"/>
                          </a:solidFill>
                        </a:rPr>
                        <a:t>Recommendation</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169495660"/>
                  </a:ext>
                </a:extLst>
              </a:tr>
              <a:tr h="1055535">
                <a:tc gridSpan="2">
                  <a:txBody>
                    <a:bodyPr/>
                    <a:lstStyle/>
                    <a:p>
                      <a:r>
                        <a:rPr lang="en-US" dirty="0"/>
                        <a:t>Add known and necessary parameters into each of the logical endpoint APIs.  These are, at least:</a:t>
                      </a:r>
                    </a:p>
                    <a:p>
                      <a:pPr marL="285750" indent="-285750">
                        <a:buFont typeface="Arial" panose="020B0604020202020204" pitchFamily="34" charset="0"/>
                        <a:buChar char="•"/>
                      </a:pPr>
                      <a:r>
                        <a:rPr lang="en-US" dirty="0"/>
                        <a:t>Start and End date/time</a:t>
                      </a:r>
                    </a:p>
                    <a:p>
                      <a:pPr marL="285750" indent="-285750">
                        <a:buFont typeface="Arial" panose="020B0604020202020204" pitchFamily="34" charset="0"/>
                        <a:buChar char="•"/>
                      </a:pPr>
                      <a:r>
                        <a:rPr lang="en-US" dirty="0"/>
                        <a:t>Future days (how many days until this record is published)</a:t>
                      </a:r>
                    </a:p>
                  </a:txBody>
                  <a:tcPr/>
                </a:tc>
                <a:tc hMerge="1">
                  <a:txBody>
                    <a:bodyPr/>
                    <a:lstStyle/>
                    <a:p>
                      <a:endParaRPr lang="en-US" dirty="0"/>
                    </a:p>
                  </a:txBody>
                  <a:tcPr/>
                </a:tc>
                <a:extLst>
                  <a:ext uri="{0D108BD9-81ED-4DB2-BD59-A6C34878D82A}">
                    <a16:rowId xmlns:a16="http://schemas.microsoft.com/office/drawing/2014/main" val="3815604435"/>
                  </a:ext>
                </a:extLst>
              </a:tr>
            </a:tbl>
          </a:graphicData>
        </a:graphic>
      </p:graphicFrame>
    </p:spTree>
    <p:extLst>
      <p:ext uri="{BB962C8B-B14F-4D97-AF65-F5344CB8AC3E}">
        <p14:creationId xmlns:p14="http://schemas.microsoft.com/office/powerpoint/2010/main" val="1225012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75392-D5A4-4384-A278-1251F15DA987}"/>
              </a:ext>
            </a:extLst>
          </p:cNvPr>
          <p:cNvSpPr txBox="1">
            <a:spLocks/>
          </p:cNvSpPr>
          <p:nvPr/>
        </p:nvSpPr>
        <p:spPr>
          <a:xfrm>
            <a:off x="501621" y="621537"/>
            <a:ext cx="10515600" cy="870552"/>
          </a:xfrm>
          <a:prstGeom prst="rect">
            <a:avLst/>
          </a:prstGeom>
        </p:spPr>
        <p:txBody>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GB" sz="2800" dirty="0">
                <a:cs typeface="Arial" panose="020B0604020202020204" pitchFamily="34" charset="0"/>
              </a:rPr>
              <a:t>All interfaces are batch driven from </a:t>
            </a:r>
            <a:r>
              <a:rPr lang="en-GB" sz="2800" dirty="0" err="1">
                <a:cs typeface="Arial" panose="020B0604020202020204" pitchFamily="34" charset="0"/>
              </a:rPr>
              <a:t>Semarchy</a:t>
            </a:r>
            <a:r>
              <a:rPr lang="en-GB" sz="2800" dirty="0">
                <a:cs typeface="Arial" panose="020B0604020202020204" pitchFamily="34" charset="0"/>
              </a:rPr>
              <a:t>.</a:t>
            </a:r>
          </a:p>
        </p:txBody>
      </p:sp>
      <p:graphicFrame>
        <p:nvGraphicFramePr>
          <p:cNvPr id="2" name="Table 2">
            <a:extLst>
              <a:ext uri="{FF2B5EF4-FFF2-40B4-BE49-F238E27FC236}">
                <a16:creationId xmlns:a16="http://schemas.microsoft.com/office/drawing/2014/main" id="{3285A35F-F7CF-7C9D-E558-1FD27CBB87F4}"/>
              </a:ext>
            </a:extLst>
          </p:cNvPr>
          <p:cNvGraphicFramePr>
            <a:graphicFrameLocks noGrp="1"/>
          </p:cNvGraphicFramePr>
          <p:nvPr>
            <p:extLst>
              <p:ext uri="{D42A27DB-BD31-4B8C-83A1-F6EECF244321}">
                <p14:modId xmlns:p14="http://schemas.microsoft.com/office/powerpoint/2010/main" val="247791230"/>
              </p:ext>
            </p:extLst>
          </p:nvPr>
        </p:nvGraphicFramePr>
        <p:xfrm>
          <a:off x="501621" y="1486974"/>
          <a:ext cx="11237475" cy="4567276"/>
        </p:xfrm>
        <a:graphic>
          <a:graphicData uri="http://schemas.openxmlformats.org/drawingml/2006/table">
            <a:tbl>
              <a:tblPr firstRow="1" bandRow="1">
                <a:tableStyleId>{5C22544A-7EE6-4342-B048-85BDC9FD1C3A}</a:tableStyleId>
              </a:tblPr>
              <a:tblGrid>
                <a:gridCol w="5605542">
                  <a:extLst>
                    <a:ext uri="{9D8B030D-6E8A-4147-A177-3AD203B41FA5}">
                      <a16:colId xmlns:a16="http://schemas.microsoft.com/office/drawing/2014/main" val="4122297638"/>
                    </a:ext>
                  </a:extLst>
                </a:gridCol>
                <a:gridCol w="5631933">
                  <a:extLst>
                    <a:ext uri="{9D8B030D-6E8A-4147-A177-3AD203B41FA5}">
                      <a16:colId xmlns:a16="http://schemas.microsoft.com/office/drawing/2014/main" val="172425384"/>
                    </a:ext>
                  </a:extLst>
                </a:gridCol>
              </a:tblGrid>
              <a:tr h="535494">
                <a:tc gridSpan="2">
                  <a:txBody>
                    <a:bodyPr/>
                    <a:lstStyle/>
                    <a:p>
                      <a:r>
                        <a:rPr lang="en-US" dirty="0"/>
                        <a:t>Description:</a:t>
                      </a:r>
                    </a:p>
                  </a:txBody>
                  <a:tcPr/>
                </a:tc>
                <a:tc hMerge="1">
                  <a:txBody>
                    <a:bodyPr/>
                    <a:lstStyle/>
                    <a:p>
                      <a:r>
                        <a:rPr lang="en-US" dirty="0"/>
                        <a:t>Pros and Cons</a:t>
                      </a:r>
                    </a:p>
                  </a:txBody>
                  <a:tcPr/>
                </a:tc>
                <a:extLst>
                  <a:ext uri="{0D108BD9-81ED-4DB2-BD59-A6C34878D82A}">
                    <a16:rowId xmlns:a16="http://schemas.microsoft.com/office/drawing/2014/main" val="2002588437"/>
                  </a:ext>
                </a:extLst>
              </a:tr>
              <a:tr h="516834">
                <a:tc gridSpan="2">
                  <a:txBody>
                    <a:bodyPr/>
                    <a:lstStyle/>
                    <a:p>
                      <a:r>
                        <a:rPr lang="en-US" dirty="0"/>
                        <a:t>Different operational mechanisms can be used for integration, namely batch or real time (near-real time).  </a:t>
                      </a:r>
                    </a:p>
                  </a:txBody>
                  <a:tcPr/>
                </a:tc>
                <a:tc hMerge="1">
                  <a:txBody>
                    <a:bodyPr/>
                    <a:lstStyle/>
                    <a:p>
                      <a:endParaRPr lang="en-US"/>
                    </a:p>
                  </a:txBody>
                  <a:tcPr/>
                </a:tc>
                <a:extLst>
                  <a:ext uri="{0D108BD9-81ED-4DB2-BD59-A6C34878D82A}">
                    <a16:rowId xmlns:a16="http://schemas.microsoft.com/office/drawing/2014/main" val="1430480238"/>
                  </a:ext>
                </a:extLst>
              </a:tr>
              <a:tr h="367747">
                <a:tc>
                  <a:txBody>
                    <a:bodyPr/>
                    <a:lstStyle/>
                    <a:p>
                      <a:r>
                        <a:rPr lang="en-US" dirty="0">
                          <a:solidFill>
                            <a:schemeClr val="bg1"/>
                          </a:solidFill>
                        </a:rPr>
                        <a:t>Pros</a:t>
                      </a:r>
                    </a:p>
                  </a:txBody>
                  <a:tcPr>
                    <a:solidFill>
                      <a:schemeClr val="accent1"/>
                    </a:solidFill>
                  </a:tcPr>
                </a:tc>
                <a:tc>
                  <a:txBody>
                    <a:bodyPr/>
                    <a:lstStyle/>
                    <a:p>
                      <a:r>
                        <a:rPr lang="en-US" dirty="0">
                          <a:solidFill>
                            <a:schemeClr val="bg1"/>
                          </a:solidFill>
                        </a:rPr>
                        <a:t>Cons</a:t>
                      </a:r>
                    </a:p>
                  </a:txBody>
                  <a:tcPr>
                    <a:solidFill>
                      <a:schemeClr val="accent1"/>
                    </a:solidFill>
                  </a:tcPr>
                </a:tc>
                <a:extLst>
                  <a:ext uri="{0D108BD9-81ED-4DB2-BD59-A6C34878D82A}">
                    <a16:rowId xmlns:a16="http://schemas.microsoft.com/office/drawing/2014/main" val="2190322206"/>
                  </a:ext>
                </a:extLst>
              </a:tr>
              <a:tr h="1470992">
                <a:tc>
                  <a:txBody>
                    <a:bodyPr/>
                    <a:lstStyle/>
                    <a:p>
                      <a:pPr marL="285750" indent="-285750">
                        <a:buFont typeface="Arial" panose="020B0604020202020204" pitchFamily="34" charset="0"/>
                        <a:buChar char="•"/>
                      </a:pPr>
                      <a:r>
                        <a:rPr lang="en-US" dirty="0"/>
                        <a:t>Batch driven interfaces require no additional infrastructure.  Real time would require either additional API or queueing mechanism in GIP</a:t>
                      </a:r>
                    </a:p>
                    <a:p>
                      <a:pPr marL="285750" indent="-285750">
                        <a:buFont typeface="Arial" panose="020B0604020202020204" pitchFamily="34" charset="0"/>
                        <a:buChar char="•"/>
                      </a:pPr>
                      <a:r>
                        <a:rPr lang="en-US" dirty="0"/>
                        <a:t>Orchestration of interdependent records is simpler</a:t>
                      </a:r>
                    </a:p>
                  </a:txBody>
                  <a:tcPr/>
                </a:tc>
                <a:tc>
                  <a:txBody>
                    <a:bodyPr/>
                    <a:lstStyle/>
                    <a:p>
                      <a:pPr marL="285750" indent="-285750">
                        <a:buFont typeface="Arial" panose="020B0604020202020204" pitchFamily="34" charset="0"/>
                        <a:buChar char="•"/>
                      </a:pPr>
                      <a:r>
                        <a:rPr lang="en-US" dirty="0"/>
                        <a:t>Data is not completely up to date in downstream systems</a:t>
                      </a:r>
                    </a:p>
                  </a:txBody>
                  <a:tcPr/>
                </a:tc>
                <a:extLst>
                  <a:ext uri="{0D108BD9-81ED-4DB2-BD59-A6C34878D82A}">
                    <a16:rowId xmlns:a16="http://schemas.microsoft.com/office/drawing/2014/main" val="1892893548"/>
                  </a:ext>
                </a:extLst>
              </a:tr>
              <a:tr h="564213">
                <a:tc gridSpan="2">
                  <a:txBody>
                    <a:bodyPr/>
                    <a:lstStyle/>
                    <a:p>
                      <a:r>
                        <a:rPr lang="en-US" dirty="0">
                          <a:solidFill>
                            <a:schemeClr val="bg1"/>
                          </a:solidFill>
                        </a:rPr>
                        <a:t>Recommendation</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169495660"/>
                  </a:ext>
                </a:extLst>
              </a:tr>
              <a:tr h="1111996">
                <a:tc gridSpan="2">
                  <a:txBody>
                    <a:bodyPr/>
                    <a:lstStyle/>
                    <a:p>
                      <a:r>
                        <a:rPr lang="en-US" dirty="0"/>
                        <a:t>All interfaces from Semarchy are batch driven.  These batches can be small (15 minutes) to give short windows for data becoming stale.</a:t>
                      </a:r>
                    </a:p>
                  </a:txBody>
                  <a:tcPr/>
                </a:tc>
                <a:tc hMerge="1">
                  <a:txBody>
                    <a:bodyPr/>
                    <a:lstStyle/>
                    <a:p>
                      <a:endParaRPr lang="en-US" dirty="0"/>
                    </a:p>
                  </a:txBody>
                  <a:tcPr/>
                </a:tc>
                <a:extLst>
                  <a:ext uri="{0D108BD9-81ED-4DB2-BD59-A6C34878D82A}">
                    <a16:rowId xmlns:a16="http://schemas.microsoft.com/office/drawing/2014/main" val="3815604435"/>
                  </a:ext>
                </a:extLst>
              </a:tr>
            </a:tbl>
          </a:graphicData>
        </a:graphic>
      </p:graphicFrame>
    </p:spTree>
    <p:extLst>
      <p:ext uri="{BB962C8B-B14F-4D97-AF65-F5344CB8AC3E}">
        <p14:creationId xmlns:p14="http://schemas.microsoft.com/office/powerpoint/2010/main" val="411162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75392-D5A4-4384-A278-1251F15DA987}"/>
              </a:ext>
            </a:extLst>
          </p:cNvPr>
          <p:cNvSpPr txBox="1">
            <a:spLocks/>
          </p:cNvSpPr>
          <p:nvPr/>
        </p:nvSpPr>
        <p:spPr>
          <a:xfrm>
            <a:off x="501621" y="621537"/>
            <a:ext cx="10515600" cy="870552"/>
          </a:xfrm>
          <a:prstGeom prst="rect">
            <a:avLst/>
          </a:prstGeom>
        </p:spPr>
        <p:txBody>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GB" sz="2800" dirty="0">
                <a:cs typeface="Arial" panose="020B0604020202020204" pitchFamily="34" charset="0"/>
              </a:rPr>
              <a:t>GIP to do the mapping and filtering to target systems.</a:t>
            </a:r>
          </a:p>
        </p:txBody>
      </p:sp>
      <p:graphicFrame>
        <p:nvGraphicFramePr>
          <p:cNvPr id="2" name="Table 2">
            <a:extLst>
              <a:ext uri="{FF2B5EF4-FFF2-40B4-BE49-F238E27FC236}">
                <a16:creationId xmlns:a16="http://schemas.microsoft.com/office/drawing/2014/main" id="{131DADE4-AB24-06FC-26E2-7E995A4BD70A}"/>
              </a:ext>
            </a:extLst>
          </p:cNvPr>
          <p:cNvGraphicFramePr>
            <a:graphicFrameLocks noGrp="1"/>
          </p:cNvGraphicFramePr>
          <p:nvPr>
            <p:extLst>
              <p:ext uri="{D42A27DB-BD31-4B8C-83A1-F6EECF244321}">
                <p14:modId xmlns:p14="http://schemas.microsoft.com/office/powerpoint/2010/main" val="4160336212"/>
              </p:ext>
            </p:extLst>
          </p:nvPr>
        </p:nvGraphicFramePr>
        <p:xfrm>
          <a:off x="501621" y="1492089"/>
          <a:ext cx="10973597" cy="4842342"/>
        </p:xfrm>
        <a:graphic>
          <a:graphicData uri="http://schemas.openxmlformats.org/drawingml/2006/table">
            <a:tbl>
              <a:tblPr firstRow="1" bandRow="1">
                <a:tableStyleId>{5C22544A-7EE6-4342-B048-85BDC9FD1C3A}</a:tableStyleId>
              </a:tblPr>
              <a:tblGrid>
                <a:gridCol w="5473913">
                  <a:extLst>
                    <a:ext uri="{9D8B030D-6E8A-4147-A177-3AD203B41FA5}">
                      <a16:colId xmlns:a16="http://schemas.microsoft.com/office/drawing/2014/main" val="4122297638"/>
                    </a:ext>
                  </a:extLst>
                </a:gridCol>
                <a:gridCol w="5499684">
                  <a:extLst>
                    <a:ext uri="{9D8B030D-6E8A-4147-A177-3AD203B41FA5}">
                      <a16:colId xmlns:a16="http://schemas.microsoft.com/office/drawing/2014/main" val="172425384"/>
                    </a:ext>
                  </a:extLst>
                </a:gridCol>
              </a:tblGrid>
              <a:tr h="508241">
                <a:tc gridSpan="2">
                  <a:txBody>
                    <a:bodyPr/>
                    <a:lstStyle/>
                    <a:p>
                      <a:r>
                        <a:rPr lang="en-US" dirty="0"/>
                        <a:t>Description:</a:t>
                      </a:r>
                    </a:p>
                  </a:txBody>
                  <a:tcPr/>
                </a:tc>
                <a:tc hMerge="1">
                  <a:txBody>
                    <a:bodyPr/>
                    <a:lstStyle/>
                    <a:p>
                      <a:r>
                        <a:rPr lang="en-US" dirty="0"/>
                        <a:t>Pros and Cons</a:t>
                      </a:r>
                    </a:p>
                  </a:txBody>
                  <a:tcPr/>
                </a:tc>
                <a:extLst>
                  <a:ext uri="{0D108BD9-81ED-4DB2-BD59-A6C34878D82A}">
                    <a16:rowId xmlns:a16="http://schemas.microsoft.com/office/drawing/2014/main" val="2002588437"/>
                  </a:ext>
                </a:extLst>
              </a:tr>
              <a:tr h="607504">
                <a:tc gridSpan="2">
                  <a:txBody>
                    <a:bodyPr/>
                    <a:lstStyle/>
                    <a:p>
                      <a:r>
                        <a:rPr lang="en-US" dirty="0"/>
                        <a:t>Whether the mapping between the Geldmaat master data model and the various systems is done within Semarchy, GIP or somewhere else</a:t>
                      </a:r>
                    </a:p>
                  </a:txBody>
                  <a:tcPr/>
                </a:tc>
                <a:tc hMerge="1">
                  <a:txBody>
                    <a:bodyPr/>
                    <a:lstStyle/>
                    <a:p>
                      <a:endParaRPr lang="en-US"/>
                    </a:p>
                  </a:txBody>
                  <a:tcPr/>
                </a:tc>
                <a:extLst>
                  <a:ext uri="{0D108BD9-81ED-4DB2-BD59-A6C34878D82A}">
                    <a16:rowId xmlns:a16="http://schemas.microsoft.com/office/drawing/2014/main" val="1430480238"/>
                  </a:ext>
                </a:extLst>
              </a:tr>
              <a:tr h="349031">
                <a:tc>
                  <a:txBody>
                    <a:bodyPr/>
                    <a:lstStyle/>
                    <a:p>
                      <a:r>
                        <a:rPr lang="en-US" dirty="0">
                          <a:solidFill>
                            <a:schemeClr val="bg1"/>
                          </a:solidFill>
                        </a:rPr>
                        <a:t>Pros</a:t>
                      </a:r>
                    </a:p>
                  </a:txBody>
                  <a:tcPr>
                    <a:solidFill>
                      <a:schemeClr val="accent1"/>
                    </a:solidFill>
                  </a:tcPr>
                </a:tc>
                <a:tc>
                  <a:txBody>
                    <a:bodyPr/>
                    <a:lstStyle/>
                    <a:p>
                      <a:r>
                        <a:rPr lang="en-US" dirty="0">
                          <a:solidFill>
                            <a:schemeClr val="bg1"/>
                          </a:solidFill>
                        </a:rPr>
                        <a:t>Cons</a:t>
                      </a:r>
                    </a:p>
                  </a:txBody>
                  <a:tcPr>
                    <a:solidFill>
                      <a:schemeClr val="accent1"/>
                    </a:solidFill>
                  </a:tcPr>
                </a:tc>
                <a:extLst>
                  <a:ext uri="{0D108BD9-81ED-4DB2-BD59-A6C34878D82A}">
                    <a16:rowId xmlns:a16="http://schemas.microsoft.com/office/drawing/2014/main" val="2190322206"/>
                  </a:ext>
                </a:extLst>
              </a:tr>
              <a:tr h="1648940">
                <a:tc>
                  <a:txBody>
                    <a:bodyPr/>
                    <a:lstStyle/>
                    <a:p>
                      <a:pPr marL="285750" indent="-285750">
                        <a:buFont typeface="Arial" panose="020B0604020202020204" pitchFamily="34" charset="0"/>
                        <a:buChar char="•"/>
                      </a:pPr>
                      <a:r>
                        <a:rPr lang="en-US" dirty="0"/>
                        <a:t>Semarchy should be the source of truth for Geldmaat</a:t>
                      </a:r>
                    </a:p>
                    <a:p>
                      <a:pPr marL="285750" indent="-285750">
                        <a:buFont typeface="Arial" panose="020B0604020202020204" pitchFamily="34" charset="0"/>
                        <a:buChar char="•"/>
                      </a:pPr>
                      <a:r>
                        <a:rPr lang="en-US" dirty="0"/>
                        <a:t>Semarchy should be semi-agnostic of any specific system</a:t>
                      </a:r>
                    </a:p>
                    <a:p>
                      <a:pPr marL="285750" indent="-285750">
                        <a:buFont typeface="Arial" panose="020B0604020202020204" pitchFamily="34" charset="0"/>
                        <a:buChar char="•"/>
                      </a:pPr>
                      <a:r>
                        <a:rPr lang="en-US" dirty="0"/>
                        <a:t>GIP should only be responsible for mappings between systems.  It should not need to perform business logic (although it may need to orchestrate business logic)</a:t>
                      </a:r>
                    </a:p>
                  </a:txBody>
                  <a:tcPr/>
                </a:tc>
                <a:tc>
                  <a:txBody>
                    <a:bodyPr/>
                    <a:lstStyle/>
                    <a:p>
                      <a:pPr marL="285750" indent="-285750">
                        <a:buFont typeface="Arial" panose="020B0604020202020204" pitchFamily="34" charset="0"/>
                        <a:buChar char="•"/>
                      </a:pPr>
                      <a:r>
                        <a:rPr lang="en-US" dirty="0"/>
                        <a:t>Slower development time, as tactical solutions should be avoided</a:t>
                      </a:r>
                    </a:p>
                  </a:txBody>
                  <a:tcPr/>
                </a:tc>
                <a:extLst>
                  <a:ext uri="{0D108BD9-81ED-4DB2-BD59-A6C34878D82A}">
                    <a16:rowId xmlns:a16="http://schemas.microsoft.com/office/drawing/2014/main" val="1892893548"/>
                  </a:ext>
                </a:extLst>
              </a:tr>
              <a:tr h="535498">
                <a:tc gridSpan="2">
                  <a:txBody>
                    <a:bodyPr/>
                    <a:lstStyle/>
                    <a:p>
                      <a:r>
                        <a:rPr lang="en-US" dirty="0">
                          <a:solidFill>
                            <a:schemeClr val="bg1"/>
                          </a:solidFill>
                        </a:rPr>
                        <a:t>Recommendation</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169495660"/>
                  </a:ext>
                </a:extLst>
              </a:tr>
              <a:tr h="1055403">
                <a:tc gridSpan="2">
                  <a:txBody>
                    <a:bodyPr/>
                    <a:lstStyle/>
                    <a:p>
                      <a:r>
                        <a:rPr lang="en-US" dirty="0"/>
                        <a:t>Separate business logic (Semarchy) and system mapping (GIP) for both inbound and outbound interfaces.</a:t>
                      </a:r>
                    </a:p>
                  </a:txBody>
                  <a:tcPr/>
                </a:tc>
                <a:tc hMerge="1">
                  <a:txBody>
                    <a:bodyPr/>
                    <a:lstStyle/>
                    <a:p>
                      <a:endParaRPr lang="en-US" dirty="0"/>
                    </a:p>
                  </a:txBody>
                  <a:tcPr/>
                </a:tc>
                <a:extLst>
                  <a:ext uri="{0D108BD9-81ED-4DB2-BD59-A6C34878D82A}">
                    <a16:rowId xmlns:a16="http://schemas.microsoft.com/office/drawing/2014/main" val="3815604435"/>
                  </a:ext>
                </a:extLst>
              </a:tr>
            </a:tbl>
          </a:graphicData>
        </a:graphic>
      </p:graphicFrame>
    </p:spTree>
    <p:extLst>
      <p:ext uri="{BB962C8B-B14F-4D97-AF65-F5344CB8AC3E}">
        <p14:creationId xmlns:p14="http://schemas.microsoft.com/office/powerpoint/2010/main" val="344843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75392-D5A4-4384-A278-1251F15DA987}"/>
              </a:ext>
            </a:extLst>
          </p:cNvPr>
          <p:cNvSpPr txBox="1">
            <a:spLocks/>
          </p:cNvSpPr>
          <p:nvPr/>
        </p:nvSpPr>
        <p:spPr>
          <a:xfrm>
            <a:off x="594900" y="343242"/>
            <a:ext cx="10515600" cy="870552"/>
          </a:xfrm>
          <a:prstGeom prst="rect">
            <a:avLst/>
          </a:prstGeom>
        </p:spPr>
        <p:txBody>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GB" dirty="0" err="1"/>
              <a:t>Micos</a:t>
            </a:r>
            <a:r>
              <a:rPr lang="en-GB" dirty="0"/>
              <a:t>	</a:t>
            </a:r>
          </a:p>
        </p:txBody>
      </p:sp>
      <p:graphicFrame>
        <p:nvGraphicFramePr>
          <p:cNvPr id="4" name="Table 4">
            <a:extLst>
              <a:ext uri="{FF2B5EF4-FFF2-40B4-BE49-F238E27FC236}">
                <a16:creationId xmlns:a16="http://schemas.microsoft.com/office/drawing/2014/main" id="{46964AC6-01A2-134B-FC65-3BE6EFB98210}"/>
              </a:ext>
            </a:extLst>
          </p:cNvPr>
          <p:cNvGraphicFramePr>
            <a:graphicFrameLocks noGrp="1"/>
          </p:cNvGraphicFramePr>
          <p:nvPr>
            <p:extLst>
              <p:ext uri="{D42A27DB-BD31-4B8C-83A1-F6EECF244321}">
                <p14:modId xmlns:p14="http://schemas.microsoft.com/office/powerpoint/2010/main" val="3734212002"/>
              </p:ext>
            </p:extLst>
          </p:nvPr>
        </p:nvGraphicFramePr>
        <p:xfrm>
          <a:off x="690218" y="1036319"/>
          <a:ext cx="10515600" cy="4779995"/>
        </p:xfrm>
        <a:graphic>
          <a:graphicData uri="http://schemas.openxmlformats.org/drawingml/2006/table">
            <a:tbl>
              <a:tblPr firstRow="1" bandRow="1">
                <a:tableStyleId>{5C22544A-7EE6-4342-B048-85BDC9FD1C3A}</a:tableStyleId>
              </a:tblPr>
              <a:tblGrid>
                <a:gridCol w="3186043">
                  <a:extLst>
                    <a:ext uri="{9D8B030D-6E8A-4147-A177-3AD203B41FA5}">
                      <a16:colId xmlns:a16="http://schemas.microsoft.com/office/drawing/2014/main" val="3556314513"/>
                    </a:ext>
                  </a:extLst>
                </a:gridCol>
                <a:gridCol w="7329557">
                  <a:extLst>
                    <a:ext uri="{9D8B030D-6E8A-4147-A177-3AD203B41FA5}">
                      <a16:colId xmlns:a16="http://schemas.microsoft.com/office/drawing/2014/main" val="2378891609"/>
                    </a:ext>
                  </a:extLst>
                </a:gridCol>
              </a:tblGrid>
              <a:tr h="669308">
                <a:tc>
                  <a:txBody>
                    <a:bodyPr/>
                    <a:lstStyle/>
                    <a:p>
                      <a:r>
                        <a:rPr lang="en-US" dirty="0"/>
                        <a:t>When</a:t>
                      </a:r>
                    </a:p>
                    <a:p>
                      <a:endParaRPr lang="en-US" dirty="0"/>
                    </a:p>
                  </a:txBody>
                  <a:tcPr/>
                </a:tc>
                <a:tc>
                  <a:txBody>
                    <a:bodyPr/>
                    <a:lstStyle/>
                    <a:p>
                      <a:endParaRPr lang="en-US"/>
                    </a:p>
                  </a:txBody>
                  <a:tcPr/>
                </a:tc>
                <a:extLst>
                  <a:ext uri="{0D108BD9-81ED-4DB2-BD59-A6C34878D82A}">
                    <a16:rowId xmlns:a16="http://schemas.microsoft.com/office/drawing/2014/main" val="3490119381"/>
                  </a:ext>
                </a:extLst>
              </a:tr>
              <a:tr h="669308">
                <a:tc>
                  <a:txBody>
                    <a:bodyPr/>
                    <a:lstStyle/>
                    <a:p>
                      <a:r>
                        <a:rPr lang="en-US" dirty="0"/>
                        <a:t>Frequency</a:t>
                      </a:r>
                    </a:p>
                  </a:txBody>
                  <a:tcPr/>
                </a:tc>
                <a:tc>
                  <a:txBody>
                    <a:bodyPr/>
                    <a:lstStyle/>
                    <a:p>
                      <a:endParaRPr lang="en-US"/>
                    </a:p>
                  </a:txBody>
                  <a:tcPr/>
                </a:tc>
                <a:extLst>
                  <a:ext uri="{0D108BD9-81ED-4DB2-BD59-A6C34878D82A}">
                    <a16:rowId xmlns:a16="http://schemas.microsoft.com/office/drawing/2014/main" val="2997057236"/>
                  </a:ext>
                </a:extLst>
              </a:tr>
              <a:tr h="467656">
                <a:tc>
                  <a:txBody>
                    <a:bodyPr/>
                    <a:lstStyle/>
                    <a:p>
                      <a:r>
                        <a:rPr lang="en-US" dirty="0"/>
                        <a:t>System Owner</a:t>
                      </a:r>
                    </a:p>
                  </a:txBody>
                  <a:tcPr/>
                </a:tc>
                <a:tc>
                  <a:txBody>
                    <a:bodyPr/>
                    <a:lstStyle/>
                    <a:p>
                      <a:endParaRPr lang="en-US" dirty="0"/>
                    </a:p>
                  </a:txBody>
                  <a:tcPr/>
                </a:tc>
                <a:extLst>
                  <a:ext uri="{0D108BD9-81ED-4DB2-BD59-A6C34878D82A}">
                    <a16:rowId xmlns:a16="http://schemas.microsoft.com/office/drawing/2014/main" val="2733078390"/>
                  </a:ext>
                </a:extLst>
              </a:tr>
              <a:tr h="467656">
                <a:tc>
                  <a:txBody>
                    <a:bodyPr/>
                    <a:lstStyle/>
                    <a:p>
                      <a:r>
                        <a:rPr lang="en-US" dirty="0"/>
                        <a:t>Method</a:t>
                      </a:r>
                    </a:p>
                  </a:txBody>
                  <a:tcPr/>
                </a:tc>
                <a:tc>
                  <a:txBody>
                    <a:bodyPr/>
                    <a:lstStyle/>
                    <a:p>
                      <a:r>
                        <a:rPr lang="en-US"/>
                        <a:t>GET/POST/PUT</a:t>
                      </a:r>
                      <a:endParaRPr lang="en-US" dirty="0"/>
                    </a:p>
                  </a:txBody>
                  <a:tcPr/>
                </a:tc>
                <a:extLst>
                  <a:ext uri="{0D108BD9-81ED-4DB2-BD59-A6C34878D82A}">
                    <a16:rowId xmlns:a16="http://schemas.microsoft.com/office/drawing/2014/main" val="1699683508"/>
                  </a:ext>
                </a:extLst>
              </a:tr>
              <a:tr h="553722">
                <a:tc>
                  <a:txBody>
                    <a:bodyPr/>
                    <a:lstStyle/>
                    <a:p>
                      <a:r>
                        <a:rPr lang="en-US" dirty="0"/>
                        <a:t>Authentication Mechanism</a:t>
                      </a:r>
                    </a:p>
                  </a:txBody>
                  <a:tcPr/>
                </a:tc>
                <a:tc>
                  <a:txBody>
                    <a:bodyPr/>
                    <a:lstStyle/>
                    <a:p>
                      <a:endParaRPr lang="en-US"/>
                    </a:p>
                  </a:txBody>
                  <a:tcPr/>
                </a:tc>
                <a:extLst>
                  <a:ext uri="{0D108BD9-81ED-4DB2-BD59-A6C34878D82A}">
                    <a16:rowId xmlns:a16="http://schemas.microsoft.com/office/drawing/2014/main" val="2824032502"/>
                  </a:ext>
                </a:extLst>
              </a:tr>
              <a:tr h="401249">
                <a:tc>
                  <a:txBody>
                    <a:bodyPr/>
                    <a:lstStyle/>
                    <a:p>
                      <a:r>
                        <a:rPr lang="en-US" dirty="0"/>
                        <a:t>URL</a:t>
                      </a:r>
                    </a:p>
                  </a:txBody>
                  <a:tcPr/>
                </a:tc>
                <a:tc>
                  <a:txBody>
                    <a:bodyPr/>
                    <a:lstStyle/>
                    <a:p>
                      <a:endParaRPr lang="en-US"/>
                    </a:p>
                  </a:txBody>
                  <a:tcPr/>
                </a:tc>
                <a:extLst>
                  <a:ext uri="{0D108BD9-81ED-4DB2-BD59-A6C34878D82A}">
                    <a16:rowId xmlns:a16="http://schemas.microsoft.com/office/drawing/2014/main" val="3998687027"/>
                  </a:ext>
                </a:extLst>
              </a:tr>
              <a:tr h="387774">
                <a:tc>
                  <a:txBody>
                    <a:bodyPr/>
                    <a:lstStyle/>
                    <a:p>
                      <a:r>
                        <a:rPr lang="en-US" dirty="0"/>
                        <a:t>Parameters</a:t>
                      </a:r>
                    </a:p>
                  </a:txBody>
                  <a:tcPr/>
                </a:tc>
                <a:tc>
                  <a:txBody>
                    <a:bodyPr/>
                    <a:lstStyle/>
                    <a:p>
                      <a:endParaRPr lang="en-US"/>
                    </a:p>
                  </a:txBody>
                  <a:tcPr/>
                </a:tc>
                <a:extLst>
                  <a:ext uri="{0D108BD9-81ED-4DB2-BD59-A6C34878D82A}">
                    <a16:rowId xmlns:a16="http://schemas.microsoft.com/office/drawing/2014/main" val="1751630355"/>
                  </a:ext>
                </a:extLst>
              </a:tr>
              <a:tr h="387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Mapping</a:t>
                      </a:r>
                    </a:p>
                  </a:txBody>
                  <a:tcPr/>
                </a:tc>
                <a:tc>
                  <a:txBody>
                    <a:bodyPr/>
                    <a:lstStyle/>
                    <a:p>
                      <a:endParaRPr lang="en-US" dirty="0"/>
                    </a:p>
                  </a:txBody>
                  <a:tcPr/>
                </a:tc>
                <a:extLst>
                  <a:ext uri="{0D108BD9-81ED-4DB2-BD59-A6C34878D82A}">
                    <a16:rowId xmlns:a16="http://schemas.microsoft.com/office/drawing/2014/main" val="531428871"/>
                  </a:ext>
                </a:extLst>
              </a:tr>
              <a:tr h="387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Request</a:t>
                      </a:r>
                    </a:p>
                  </a:txBody>
                  <a:tcPr/>
                </a:tc>
                <a:tc>
                  <a:txBody>
                    <a:bodyPr/>
                    <a:lstStyle/>
                    <a:p>
                      <a:endParaRPr lang="en-US" dirty="0"/>
                    </a:p>
                  </a:txBody>
                  <a:tcPr/>
                </a:tc>
                <a:extLst>
                  <a:ext uri="{0D108BD9-81ED-4DB2-BD59-A6C34878D82A}">
                    <a16:rowId xmlns:a16="http://schemas.microsoft.com/office/drawing/2014/main" val="4146940822"/>
                  </a:ext>
                </a:extLst>
              </a:tr>
              <a:tr h="387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Response</a:t>
                      </a:r>
                    </a:p>
                  </a:txBody>
                  <a:tcPr/>
                </a:tc>
                <a:tc>
                  <a:txBody>
                    <a:bodyPr/>
                    <a:lstStyle/>
                    <a:p>
                      <a:endParaRPr lang="en-US" dirty="0"/>
                    </a:p>
                  </a:txBody>
                  <a:tcPr/>
                </a:tc>
                <a:extLst>
                  <a:ext uri="{0D108BD9-81ED-4DB2-BD59-A6C34878D82A}">
                    <a16:rowId xmlns:a16="http://schemas.microsoft.com/office/drawing/2014/main" val="2570864755"/>
                  </a:ext>
                </a:extLst>
              </a:tr>
            </a:tbl>
          </a:graphicData>
        </a:graphic>
      </p:graphicFrame>
    </p:spTree>
    <p:extLst>
      <p:ext uri="{BB962C8B-B14F-4D97-AF65-F5344CB8AC3E}">
        <p14:creationId xmlns:p14="http://schemas.microsoft.com/office/powerpoint/2010/main" val="141962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E977612EA17AF4789484F52D01C373E" ma:contentTypeVersion="7" ma:contentTypeDescription="Create a new document." ma:contentTypeScope="" ma:versionID="512ef910202cd1d918ff8da4e2d637ae">
  <xsd:schema xmlns:xsd="http://www.w3.org/2001/XMLSchema" xmlns:xs="http://www.w3.org/2001/XMLSchema" xmlns:p="http://schemas.microsoft.com/office/2006/metadata/properties" xmlns:ns2="edf16b8d-6e73-4b01-91d9-48e042b09a98" xmlns:ns3="80818089-0b32-478b-b32c-b605c3b27554" targetNamespace="http://schemas.microsoft.com/office/2006/metadata/properties" ma:root="true" ma:fieldsID="0147a36d197dad5119ea58743f2e4501" ns2:_="" ns3:_="">
    <xsd:import namespace="edf16b8d-6e73-4b01-91d9-48e042b09a98"/>
    <xsd:import namespace="80818089-0b32-478b-b32c-b605c3b2755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f16b8d-6e73-4b01-91d9-48e042b09a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0818089-0b32-478b-b32c-b605c3b2755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27F33C-ABDE-4026-8BD6-3986A4586C9A}">
  <ds:schemaRefs>
    <ds:schemaRef ds:uri="http://schemas.microsoft.com/sharepoint/v3/contenttype/forms"/>
  </ds:schemaRefs>
</ds:datastoreItem>
</file>

<file path=customXml/itemProps2.xml><?xml version="1.0" encoding="utf-8"?>
<ds:datastoreItem xmlns:ds="http://schemas.openxmlformats.org/officeDocument/2006/customXml" ds:itemID="{3502F540-05EA-4576-831B-657B6782D991}">
  <ds:schemaRefs>
    <ds:schemaRef ds:uri="http://purl.org/dc/terms/"/>
    <ds:schemaRef ds:uri="ef7fa20b-0f83-462f-9e4f-5d469a835d8e"/>
    <ds:schemaRef ds:uri="http://schemas.microsoft.com/office/infopath/2007/PartnerControls"/>
    <ds:schemaRef ds:uri="http://www.w3.org/XML/1998/namespace"/>
    <ds:schemaRef ds:uri="http://purl.org/dc/elements/1.1/"/>
    <ds:schemaRef ds:uri="http://schemas.microsoft.com/office/2006/metadata/properties"/>
    <ds:schemaRef ds:uri="http://purl.org/dc/dcmitype/"/>
    <ds:schemaRef ds:uri="f59544a9-4661-4bfb-97d9-8ff6fa78ca60"/>
    <ds:schemaRef ds:uri="http://schemas.microsoft.com/office/2006/documentManagement/types"/>
    <ds:schemaRef ds:uri="http://schemas.openxmlformats.org/package/2006/metadata/core-properties"/>
  </ds:schemaRefs>
</ds:datastoreItem>
</file>

<file path=customXml/itemProps3.xml><?xml version="1.0" encoding="utf-8"?>
<ds:datastoreItem xmlns:ds="http://schemas.openxmlformats.org/officeDocument/2006/customXml" ds:itemID="{B4C86154-3011-414C-BA3D-EDB4906B8C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f16b8d-6e73-4b01-91d9-48e042b09a98"/>
    <ds:schemaRef ds:uri="80818089-0b32-478b-b32c-b605c3b275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8242</TotalTime>
  <Words>518</Words>
  <Application>Microsoft Macintosh PowerPoint</Application>
  <PresentationFormat>Widescreen</PresentationFormat>
  <Paragraphs>71</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Guy Bradshaw</dc:creator>
  <cp:lastModifiedBy>Roan van Heerden</cp:lastModifiedBy>
  <cp:revision>8</cp:revision>
  <dcterms:created xsi:type="dcterms:W3CDTF">2022-08-12T15:27:35Z</dcterms:created>
  <dcterms:modified xsi:type="dcterms:W3CDTF">2023-01-31T02:51:36Z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0x0101002E977612EA17AF4789484F52D01C373E</vt:lpwstr>
  </property>
  <property fmtid="{D5CDD505-2E9C-101B-9397-08002B2CF9AE}" pid="3" name="MediaServiceImageTags">
    <vt:lpwstr/>
  </property>
</Properties>
</file>